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7" d="100"/>
          <a:sy n="67" d="100"/>
        </p:scale>
        <p:origin x="-117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D8E3D064-30F8-4843-93D5-23C004A4C7B3}" type="datetimeFigureOut">
              <a:rPr lang="ar-IQ" smtClean="0"/>
              <a:t>14/09/1441</a:t>
            </a:fld>
            <a:endParaRPr lang="ar-IQ"/>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IQ"/>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477E192-8D85-4F0A-87ED-09C716EECF7F}"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8E3D064-30F8-4843-93D5-23C004A4C7B3}" type="datetimeFigureOut">
              <a:rPr lang="ar-IQ" smtClean="0"/>
              <a:t>14/09/1441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477E192-8D85-4F0A-87ED-09C716EECF7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8E3D064-30F8-4843-93D5-23C004A4C7B3}" type="datetimeFigureOut">
              <a:rPr lang="ar-IQ" smtClean="0"/>
              <a:t>14/09/1441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477E192-8D85-4F0A-87ED-09C716EECF7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8E3D064-30F8-4843-93D5-23C004A4C7B3}" type="datetimeFigureOut">
              <a:rPr lang="ar-IQ" smtClean="0"/>
              <a:t>14/09/1441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477E192-8D85-4F0A-87ED-09C716EECF7F}"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8E3D064-30F8-4843-93D5-23C004A4C7B3}" type="datetimeFigureOut">
              <a:rPr lang="ar-IQ" smtClean="0"/>
              <a:t>14/09/1441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477E192-8D85-4F0A-87ED-09C716EECF7F}"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D8E3D064-30F8-4843-93D5-23C004A4C7B3}" type="datetimeFigureOut">
              <a:rPr lang="ar-IQ" smtClean="0"/>
              <a:t>14/09/1441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477E192-8D85-4F0A-87ED-09C716EECF7F}"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D8E3D064-30F8-4843-93D5-23C004A4C7B3}" type="datetimeFigureOut">
              <a:rPr lang="ar-IQ" smtClean="0"/>
              <a:t>14/09/1441</a:t>
            </a:fld>
            <a:endParaRPr lang="ar-IQ"/>
          </a:p>
        </p:txBody>
      </p:sp>
      <p:sp>
        <p:nvSpPr>
          <p:cNvPr id="27" name="عنصر نائب لرقم الشريحة 26"/>
          <p:cNvSpPr>
            <a:spLocks noGrp="1"/>
          </p:cNvSpPr>
          <p:nvPr>
            <p:ph type="sldNum" sz="quarter" idx="11"/>
          </p:nvPr>
        </p:nvSpPr>
        <p:spPr/>
        <p:txBody>
          <a:bodyPr rtlCol="0"/>
          <a:lstStyle/>
          <a:p>
            <a:fld id="{D477E192-8D85-4F0A-87ED-09C716EECF7F}" type="slidenum">
              <a:rPr lang="ar-IQ" smtClean="0"/>
              <a:t>‹#›</a:t>
            </a:fld>
            <a:endParaRPr lang="ar-IQ"/>
          </a:p>
        </p:txBody>
      </p:sp>
      <p:sp>
        <p:nvSpPr>
          <p:cNvPr id="28" name="عنصر نائب للتذييل 27"/>
          <p:cNvSpPr>
            <a:spLocks noGrp="1"/>
          </p:cNvSpPr>
          <p:nvPr>
            <p:ph type="ftr" sz="quarter" idx="12"/>
          </p:nvPr>
        </p:nvSpPr>
        <p:spPr/>
        <p:txBody>
          <a:bodyPr rtlCol="0"/>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D8E3D064-30F8-4843-93D5-23C004A4C7B3}" type="datetimeFigureOut">
              <a:rPr lang="ar-IQ" smtClean="0"/>
              <a:t>14/09/1441</a:t>
            </a:fld>
            <a:endParaRPr lang="ar-IQ"/>
          </a:p>
        </p:txBody>
      </p:sp>
      <p:sp>
        <p:nvSpPr>
          <p:cNvPr id="4" name="عنصر نائب للتذييل 3"/>
          <p:cNvSpPr>
            <a:spLocks noGrp="1"/>
          </p:cNvSpPr>
          <p:nvPr>
            <p:ph type="ftr" sz="quarter" idx="11"/>
          </p:nvPr>
        </p:nvSpPr>
        <p:spPr>
          <a:xfrm>
            <a:off x="5257800" y="612648"/>
            <a:ext cx="1325880" cy="457200"/>
          </a:xfrm>
        </p:spPr>
        <p:txBody>
          <a:bodyPr/>
          <a:lstStyle/>
          <a:p>
            <a:endParaRPr lang="ar-IQ"/>
          </a:p>
        </p:txBody>
      </p:sp>
      <p:sp>
        <p:nvSpPr>
          <p:cNvPr id="5" name="عنصر نائب لرقم الشريحة 4"/>
          <p:cNvSpPr>
            <a:spLocks noGrp="1"/>
          </p:cNvSpPr>
          <p:nvPr>
            <p:ph type="sldNum" sz="quarter" idx="12"/>
          </p:nvPr>
        </p:nvSpPr>
        <p:spPr>
          <a:xfrm>
            <a:off x="8174736" y="2272"/>
            <a:ext cx="762000" cy="365760"/>
          </a:xfrm>
        </p:spPr>
        <p:txBody>
          <a:bodyPr/>
          <a:lstStyle/>
          <a:p>
            <a:fld id="{D477E192-8D85-4F0A-87ED-09C716EECF7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8E3D064-30F8-4843-93D5-23C004A4C7B3}" type="datetimeFigureOut">
              <a:rPr lang="ar-IQ" smtClean="0"/>
              <a:t>14/09/1441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477E192-8D85-4F0A-87ED-09C716EECF7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D8E3D064-30F8-4843-93D5-23C004A4C7B3}" type="datetimeFigureOut">
              <a:rPr lang="ar-IQ" smtClean="0"/>
              <a:t>14/09/1441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477E192-8D85-4F0A-87ED-09C716EECF7F}"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8E3D064-30F8-4843-93D5-23C004A4C7B3}" type="datetimeFigureOut">
              <a:rPr lang="ar-IQ" smtClean="0"/>
              <a:t>14/09/1441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477E192-8D85-4F0A-87ED-09C716EECF7F}"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8E3D064-30F8-4843-93D5-23C004A4C7B3}" type="datetimeFigureOut">
              <a:rPr lang="ar-IQ" smtClean="0"/>
              <a:t>14/09/1441</a:t>
            </a:fld>
            <a:endParaRPr lang="ar-IQ"/>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IQ"/>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477E192-8D85-4F0A-87ED-09C716EECF7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20738" y="332656"/>
            <a:ext cx="7560840" cy="4801314"/>
          </a:xfrm>
          <a:prstGeom prst="rect">
            <a:avLst/>
          </a:prstGeom>
        </p:spPr>
        <p:txBody>
          <a:bodyPr wrap="square">
            <a:spAutoFit/>
          </a:bodyPr>
          <a:lstStyle/>
          <a:p>
            <a:r>
              <a:rPr lang="ar-IQ" b="1" dirty="0" smtClean="0"/>
              <a:t>تربية محصول الحنطة :- يعد محصول الحنطة من المحاصيل </a:t>
            </a:r>
            <a:r>
              <a:rPr lang="ar-IQ" b="1" dirty="0" err="1" smtClean="0"/>
              <a:t>الحبوبية</a:t>
            </a:r>
            <a:r>
              <a:rPr lang="ar-IQ" b="1" dirty="0" smtClean="0"/>
              <a:t> الرئيسية  والمهمة في العالم لأنها الغذاء الرئيسي لمعظم دول العالم ،ويوجد للحنطة ثلاث انواع تقسم اعتمادا على اعدادها  </a:t>
            </a:r>
            <a:r>
              <a:rPr lang="ar-IQ" b="1" dirty="0" err="1" smtClean="0"/>
              <a:t>الكروموسومية</a:t>
            </a:r>
            <a:r>
              <a:rPr lang="ar-IQ" b="1" dirty="0" smtClean="0"/>
              <a:t> هي :- </a:t>
            </a:r>
          </a:p>
          <a:p>
            <a:r>
              <a:rPr lang="ar-IQ" b="1" dirty="0" smtClean="0"/>
              <a:t>المجموعة الاولى  تحتوي على (7)   كروموسوم .</a:t>
            </a:r>
          </a:p>
          <a:p>
            <a:r>
              <a:rPr lang="ar-IQ" b="1" dirty="0" smtClean="0"/>
              <a:t>المجموعة الثانية  تحتوي على (14)  كروموسوم .</a:t>
            </a:r>
          </a:p>
          <a:p>
            <a:r>
              <a:rPr lang="ar-IQ" b="1" dirty="0" smtClean="0"/>
              <a:t>المجموعة الثالثة  تحتوي على (21)  كروموسوم .</a:t>
            </a:r>
          </a:p>
          <a:p>
            <a:r>
              <a:rPr lang="ar-IQ" b="1" dirty="0" smtClean="0"/>
              <a:t>اعتمادا على هذه الاعداد  </a:t>
            </a:r>
            <a:r>
              <a:rPr lang="ar-IQ" b="1" dirty="0" err="1" smtClean="0"/>
              <a:t>الكروموسومية</a:t>
            </a:r>
            <a:r>
              <a:rPr lang="ar-IQ" b="1" dirty="0" smtClean="0"/>
              <a:t>  تختلف انواع الحنطة فيما بينها بالصفات </a:t>
            </a:r>
            <a:r>
              <a:rPr lang="ar-IQ" b="1" dirty="0" err="1" smtClean="0"/>
              <a:t>المورفولوجية</a:t>
            </a:r>
            <a:r>
              <a:rPr lang="ar-IQ" b="1" dirty="0" smtClean="0"/>
              <a:t> والتشريحية اضافة الى اختلافها في مقاومة الامراض والصفات التي تتعلق بالطحين والخبز . ونظرا لأهميتها الاقتصادية هنالك عدة اهداف رئيسية لتربية الحنطة منها :-</a:t>
            </a:r>
          </a:p>
          <a:p>
            <a:r>
              <a:rPr lang="ar-IQ" b="1" dirty="0" smtClean="0"/>
              <a:t>1- </a:t>
            </a:r>
            <a:r>
              <a:rPr lang="ar-IQ" b="1" dirty="0" err="1" smtClean="0"/>
              <a:t>أستنباط</a:t>
            </a:r>
            <a:r>
              <a:rPr lang="ar-IQ" b="1" dirty="0" smtClean="0"/>
              <a:t> أصناف ذات مدى واسع من الظروف البيئية .</a:t>
            </a:r>
          </a:p>
          <a:p>
            <a:r>
              <a:rPr lang="ar-IQ" b="1" dirty="0" smtClean="0"/>
              <a:t>2- زيادة الحاصل في وحدة المساحة .</a:t>
            </a:r>
          </a:p>
          <a:p>
            <a:r>
              <a:rPr lang="ar-IQ" b="1" dirty="0" smtClean="0"/>
              <a:t>3- التهجين بين الحنطة الشتوية والربيعية وذلك لنقل صفات المقاومة لبعض الامراض (مثل مقاومة مرض البياض الدقيقي و مقاومة امراض الصدأ).</a:t>
            </a:r>
          </a:p>
          <a:p>
            <a:r>
              <a:rPr lang="ar-IQ" b="1" dirty="0" smtClean="0"/>
              <a:t>4- </a:t>
            </a:r>
            <a:r>
              <a:rPr lang="ar-IQ" b="1" dirty="0" err="1" smtClean="0"/>
              <a:t>أستنباط</a:t>
            </a:r>
            <a:r>
              <a:rPr lang="ar-IQ" b="1" dirty="0" smtClean="0"/>
              <a:t> أصناف مقاومة للاضطجاع والانفراط وذات استجابة عالية للتسميد النتروجيني .</a:t>
            </a:r>
          </a:p>
          <a:p>
            <a:r>
              <a:rPr lang="ar-IQ" b="1" dirty="0" smtClean="0"/>
              <a:t>5- </a:t>
            </a:r>
            <a:r>
              <a:rPr lang="ar-IQ" b="1" dirty="0" err="1" smtClean="0"/>
              <a:t>أستنباط</a:t>
            </a:r>
            <a:r>
              <a:rPr lang="ar-IQ" b="1" dirty="0" smtClean="0"/>
              <a:t> أصناف ذات نوعية جيدة ملائمة لصناعة الخبز والمعجنات . </a:t>
            </a:r>
          </a:p>
          <a:p>
            <a:r>
              <a:rPr lang="ar-IQ" b="1" dirty="0" smtClean="0"/>
              <a:t>6- تربية الحنطة لغرض مقاومة الجفاف وخصوصا في المناطق الشمالية القليلة الامطار .</a:t>
            </a:r>
          </a:p>
          <a:p>
            <a:endParaRPr lang="ar-IQ" b="1" dirty="0"/>
          </a:p>
        </p:txBody>
      </p:sp>
    </p:spTree>
    <p:extLst>
      <p:ext uri="{BB962C8B-B14F-4D97-AF65-F5344CB8AC3E}">
        <p14:creationId xmlns:p14="http://schemas.microsoft.com/office/powerpoint/2010/main" val="3877207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9632" y="260648"/>
            <a:ext cx="6966520" cy="5909310"/>
          </a:xfrm>
          <a:prstGeom prst="rect">
            <a:avLst/>
          </a:prstGeom>
        </p:spPr>
        <p:txBody>
          <a:bodyPr wrap="square">
            <a:spAutoFit/>
          </a:bodyPr>
          <a:lstStyle/>
          <a:p>
            <a:r>
              <a:rPr lang="ar-IQ" b="1" dirty="0" smtClean="0"/>
              <a:t>الوصف النباتي للحنطة :- </a:t>
            </a:r>
          </a:p>
          <a:p>
            <a:r>
              <a:rPr lang="ar-IQ" b="1" dirty="0" smtClean="0"/>
              <a:t>النورة الزهرية في الحنطة عبارة عن سنبلة تحمل مجموعة من السنيبلات مرتبة بصورة متبادلة في صفوف على ساق قصير مضغوط يسمى محور السنبلة . تحتوي كل سنبلة على (3-7) زهيرات وتختلف حسب الاصناف تكون الزهيرات الجانبية خصبة بينما الوسطية عقيمة  في الاغلب  . وتحوي الزهيرات على مجموعة من الاغلفة من الخارج تبدأ بزوج من الاغلفة تسمى </a:t>
            </a:r>
            <a:r>
              <a:rPr lang="ar-IQ" b="1" dirty="0" err="1" smtClean="0"/>
              <a:t>القنابع</a:t>
            </a:r>
            <a:r>
              <a:rPr lang="ar-IQ" b="1" dirty="0" smtClean="0"/>
              <a:t> . ثم يتبعه بعد ذلك غلافان تقع الحبة بينهما أحداهما الى الخارج تسمى </a:t>
            </a:r>
            <a:r>
              <a:rPr lang="ar-IQ" b="1" dirty="0" err="1" smtClean="0"/>
              <a:t>بالعصافه</a:t>
            </a:r>
            <a:r>
              <a:rPr lang="ar-IQ" b="1" dirty="0" smtClean="0"/>
              <a:t> ويكون غلاف سميك والاخر رقيق يسمى </a:t>
            </a:r>
            <a:r>
              <a:rPr lang="ar-IQ" b="1" dirty="0" err="1" smtClean="0"/>
              <a:t>الاتبه</a:t>
            </a:r>
            <a:r>
              <a:rPr lang="ar-IQ" b="1" dirty="0" smtClean="0"/>
              <a:t> ، تمتاز </a:t>
            </a:r>
            <a:r>
              <a:rPr lang="ar-IQ" b="1" dirty="0" err="1" smtClean="0"/>
              <a:t>الاتبه</a:t>
            </a:r>
            <a:r>
              <a:rPr lang="ar-IQ" b="1" dirty="0" smtClean="0"/>
              <a:t> بكونها غلاف شفاف ورقيق مقارنة </a:t>
            </a:r>
          </a:p>
          <a:p>
            <a:endParaRPr lang="ar-IQ" b="1" dirty="0" smtClean="0"/>
          </a:p>
          <a:p>
            <a:r>
              <a:rPr lang="ar-IQ" b="1" dirty="0" err="1" smtClean="0"/>
              <a:t>بالعصافه</a:t>
            </a:r>
            <a:r>
              <a:rPr lang="ar-IQ" b="1" dirty="0" smtClean="0"/>
              <a:t> التي تكون سميكة وتحمل </a:t>
            </a:r>
            <a:r>
              <a:rPr lang="ar-IQ" b="1" dirty="0" err="1" smtClean="0"/>
              <a:t>العصافه</a:t>
            </a:r>
            <a:r>
              <a:rPr lang="ar-IQ" b="1" dirty="0" smtClean="0"/>
              <a:t>  عادة تركيب خيطي يسمى السفا الذي </a:t>
            </a:r>
            <a:r>
              <a:rPr lang="ar-IQ" b="1" dirty="0" err="1" smtClean="0"/>
              <a:t>بختلف</a:t>
            </a:r>
            <a:r>
              <a:rPr lang="ar-IQ" b="1" dirty="0" smtClean="0"/>
              <a:t> طوله حسب الاصناف . تكون العصافة محيطة بالحبة من الخارج وتحيطها </a:t>
            </a:r>
            <a:r>
              <a:rPr lang="ar-IQ" b="1" dirty="0" err="1" smtClean="0"/>
              <a:t>الاتبه</a:t>
            </a:r>
            <a:r>
              <a:rPr lang="ar-IQ" b="1" dirty="0" smtClean="0"/>
              <a:t> من الداخل . اما في قاعدة الزهرة يوجد تركيب يسمى  </a:t>
            </a:r>
            <a:r>
              <a:rPr lang="ar-IQ" b="1" dirty="0" err="1" smtClean="0"/>
              <a:t>الفليستان</a:t>
            </a:r>
            <a:r>
              <a:rPr lang="ar-IQ" b="1" dirty="0" smtClean="0"/>
              <a:t> وهما عبارة عن حرشفتان صغيرتان تعملان على </a:t>
            </a:r>
            <a:r>
              <a:rPr lang="ar-IQ" b="1" dirty="0" err="1" smtClean="0"/>
              <a:t>أمتصاص</a:t>
            </a:r>
            <a:r>
              <a:rPr lang="ar-IQ" b="1" dirty="0" smtClean="0"/>
              <a:t> الماء بحيث تؤدي </a:t>
            </a:r>
            <a:r>
              <a:rPr lang="ar-IQ" b="1" dirty="0" err="1" smtClean="0"/>
              <a:t>أمتلأئها</a:t>
            </a:r>
            <a:r>
              <a:rPr lang="ar-IQ" b="1" dirty="0" smtClean="0"/>
              <a:t> الى الضغط على أجزاء الزهرة عند وصولها الى مرحلة النضج مما يساعد على تفتح الازهار .اما  اعضاء التذكير عبارة عن ثلاث أسدية تكون </a:t>
            </a:r>
            <a:r>
              <a:rPr lang="ar-IQ" b="1" dirty="0" err="1" smtClean="0"/>
              <a:t>متوكها</a:t>
            </a:r>
            <a:r>
              <a:rPr lang="ar-IQ" b="1" dirty="0" smtClean="0"/>
              <a:t> متكونه من فصين وكل فص تحوي تجويفين في داخلهما حبوب اللقاح ، اما اعضاء التأنيث   فالمدقة تكون عديمة القلم ذات ميسم ريشي متفرع الى فرعين  ويلاحظ ان التزهير في الحنطة يحدث في البداية في سنبلة الساق الرئيسي ثم يتبعه التزهير في الافرع الجانبية . ويلاحظ في نفس الساق تبدأ ازهار السنيبلات الواقعة  في الثلث الاوسط بالتزهير ثم يتبعها تفتح الازهار  نحوى الاسفل و الاعلى . تستغرق عملية التفتيح من (3-5) يوم الا ان هذه المدة تتأثر بالظروف الجوية السائدة فكلما زادت الرطوبة و انخفضت الحرارة كلما ادى ذلك الى طول فترة التفتح (كلما زادت معه مدة التزهير) . </a:t>
            </a:r>
            <a:endParaRPr lang="ar-IQ" b="1" dirty="0"/>
          </a:p>
        </p:txBody>
      </p:sp>
    </p:spTree>
    <p:extLst>
      <p:ext uri="{BB962C8B-B14F-4D97-AF65-F5344CB8AC3E}">
        <p14:creationId xmlns:p14="http://schemas.microsoft.com/office/powerpoint/2010/main" val="1073125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260648"/>
            <a:ext cx="8388424" cy="3970318"/>
          </a:xfrm>
          <a:prstGeom prst="rect">
            <a:avLst/>
          </a:prstGeom>
        </p:spPr>
        <p:txBody>
          <a:bodyPr wrap="square">
            <a:spAutoFit/>
          </a:bodyPr>
          <a:lstStyle/>
          <a:p>
            <a:r>
              <a:rPr lang="ar-IQ" b="1" dirty="0" smtClean="0"/>
              <a:t> التلقيح و التهجين في الحنطة :-</a:t>
            </a:r>
          </a:p>
          <a:p>
            <a:r>
              <a:rPr lang="ar-IQ" b="1" dirty="0" smtClean="0"/>
              <a:t>ان نوع التلقيح السائدة في الحنطة هو( التلقيح الذاتي) مع وجود نسبة التلقيح الخلطي لا تجاوز( 1 %) وعند اجراء برنامج تربية للمحصول (وان اولى العمليات التي يجب اجراءها عند تهجين الحنطة عي ) يجب القيام بما يلي :-</a:t>
            </a:r>
          </a:p>
          <a:p>
            <a:r>
              <a:rPr lang="ar-IQ" b="1" dirty="0" smtClean="0"/>
              <a:t>1- اختيار النباتات الاباء  والذي سوف تكون مصدر لحبوب اللقاح وعند اختيار النبات (الأم الذي سوف يتم فيه عملية التلقيح) يجب اختيار سنبلة يتوقع تفتحها بعد يوم او يومين .</a:t>
            </a:r>
          </a:p>
          <a:p>
            <a:r>
              <a:rPr lang="ar-IQ" b="1" dirty="0" smtClean="0"/>
              <a:t>2- يتم تأنيث الازهار في النبات الام :- أي ازالة الاعضاء الذكرية(ازالة او فرط السفا </a:t>
            </a:r>
            <a:r>
              <a:rPr lang="ar-IQ" b="1" dirty="0" err="1" smtClean="0"/>
              <a:t>والقنابع</a:t>
            </a:r>
            <a:r>
              <a:rPr lang="ar-IQ" b="1" dirty="0" smtClean="0"/>
              <a:t> والعصافة و </a:t>
            </a:r>
            <a:r>
              <a:rPr lang="ar-IQ" b="1" dirty="0" err="1" smtClean="0"/>
              <a:t>الاتبة</a:t>
            </a:r>
            <a:r>
              <a:rPr lang="ar-IQ" b="1" dirty="0" smtClean="0"/>
              <a:t> لتسهيل عملية ازالة الاسدية) وترك الازهار مؤنثة فقط وتسمى هذه العملية بالخصي او التأنيث </a:t>
            </a:r>
            <a:r>
              <a:rPr lang="en-US" b="1" dirty="0" smtClean="0"/>
              <a:t>Emasculation  </a:t>
            </a:r>
            <a:r>
              <a:rPr lang="ar-IQ" b="1" dirty="0" smtClean="0"/>
              <a:t>لأجراء عملية تربية لأي محصول كان .</a:t>
            </a:r>
          </a:p>
          <a:p>
            <a:r>
              <a:rPr lang="ar-IQ" b="1" dirty="0" smtClean="0"/>
              <a:t>3-  تغطية النورات الانثوية لمنع تلوثها بحبوب لقاح غريبة .</a:t>
            </a:r>
          </a:p>
          <a:p>
            <a:r>
              <a:rPr lang="ar-IQ" b="1" dirty="0" smtClean="0"/>
              <a:t>4- عند وصول حبوب اللقاح (</a:t>
            </a:r>
            <a:r>
              <a:rPr lang="ar-IQ" b="1" dirty="0" err="1" smtClean="0"/>
              <a:t>المتوك</a:t>
            </a:r>
            <a:r>
              <a:rPr lang="ar-IQ" b="1" dirty="0" smtClean="0"/>
              <a:t>) للنبات الاب لمرحلة النضج :- يتم نقل هذه الحبوب الى مياسم الازهار المؤنثة يتم تغطية الازهار الملقحة ووضع بطاقة عليها تسمى بطاقة المعلومات تحتوي على معلومات النبات (الأب) و النبات(الأم) وموعد أجراء عمليتي التأنيث والتلقيح و أسم الشخص القائم بعملية التربية . </a:t>
            </a:r>
          </a:p>
          <a:p>
            <a:endParaRPr lang="ar-IQ" b="1" dirty="0"/>
          </a:p>
        </p:txBody>
      </p:sp>
    </p:spTree>
    <p:extLst>
      <p:ext uri="{BB962C8B-B14F-4D97-AF65-F5344CB8AC3E}">
        <p14:creationId xmlns:p14="http://schemas.microsoft.com/office/powerpoint/2010/main" val="420417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TotalTime>
  <Words>625</Words>
  <Application>Microsoft Office PowerPoint</Application>
  <PresentationFormat>عرض على الشاشة (3:4)‏</PresentationFormat>
  <Paragraphs>21</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حضري</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HP</cp:lastModifiedBy>
  <cp:revision>2</cp:revision>
  <dcterms:created xsi:type="dcterms:W3CDTF">2020-05-06T18:32:53Z</dcterms:created>
  <dcterms:modified xsi:type="dcterms:W3CDTF">2020-05-06T19:52:38Z</dcterms:modified>
</cp:coreProperties>
</file>